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0287000" cy="6858000" type="35mm"/>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92" autoAdjust="0"/>
  </p:normalViewPr>
  <p:slideViewPr>
    <p:cSldViewPr>
      <p:cViewPr varScale="1">
        <p:scale>
          <a:sx n="86" d="100"/>
          <a:sy n="86" d="100"/>
        </p:scale>
        <p:origin x="1038" y="96"/>
      </p:cViewPr>
      <p:guideLst>
        <p:guide orient="horz" pos="2160"/>
        <p:guide pos="32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30BCC1-B8E8-4856-BE2A-7601995F6E82}" type="datetimeFigureOut">
              <a:rPr lang="en-US" smtClean="0"/>
              <a:t>2/12/2021</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B3A06-4906-4989-A88D-9A63FBECC44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mn-lt"/>
                <a:ea typeface="+mn-ea"/>
                <a:cs typeface="+mn-cs"/>
              </a:rPr>
              <a:t>Prologue: </a:t>
            </a:r>
            <a:r>
              <a:rPr lang="en-US" sz="1200" kern="1200" dirty="0">
                <a:solidFill>
                  <a:schemeClr val="tx1"/>
                </a:solidFill>
                <a:latin typeface="+mn-lt"/>
                <a:ea typeface="+mn-ea"/>
                <a:cs typeface="+mn-cs"/>
              </a:rPr>
              <a:t>Onyx Cave, Arizona, is located about a one hour drive southeast of Tucson near the small town of </a:t>
            </a:r>
            <a:r>
              <a:rPr lang="en-US" sz="1200" kern="1200" dirty="0" err="1">
                <a:solidFill>
                  <a:schemeClr val="tx1"/>
                </a:solidFill>
                <a:latin typeface="+mn-lt"/>
                <a:ea typeface="+mn-ea"/>
                <a:cs typeface="+mn-cs"/>
              </a:rPr>
              <a:t>Sonoita</a:t>
            </a:r>
            <a:r>
              <a:rPr lang="en-US" sz="1200" kern="1200" dirty="0">
                <a:solidFill>
                  <a:schemeClr val="tx1"/>
                </a:solidFill>
                <a:latin typeface="+mn-lt"/>
                <a:ea typeface="+mn-ea"/>
                <a:cs typeface="+mn-cs"/>
              </a:rPr>
              <a:t>. It is formed in a small block of Permian-aged </a:t>
            </a:r>
            <a:r>
              <a:rPr lang="en-US" sz="1200" kern="1200" dirty="0" err="1">
                <a:solidFill>
                  <a:schemeClr val="tx1"/>
                </a:solidFill>
                <a:latin typeface="+mn-lt"/>
                <a:ea typeface="+mn-ea"/>
                <a:cs typeface="+mn-cs"/>
              </a:rPr>
              <a:t>Concha</a:t>
            </a:r>
            <a:r>
              <a:rPr lang="en-US" sz="1200" kern="1200" dirty="0">
                <a:solidFill>
                  <a:schemeClr val="tx1"/>
                </a:solidFill>
                <a:latin typeface="+mn-lt"/>
                <a:ea typeface="+mn-ea"/>
                <a:cs typeface="+mn-cs"/>
              </a:rPr>
              <a:t> limestone. The cave is widely known for its spectacular shields and helictites. The front part of the cave was the scene of a short-lived onyx mining operation in the early years of this century. It contains approximately two miles of passage and has been heavily visited since the 1920'. Much vandalism has occurred, but the entrance has been controlled successfully by cavers since 1973, and considerable restoration has been accomplished. Enjoy your armchair tour of one of Arizona's most outstanding natural features.</a:t>
            </a:r>
          </a:p>
        </p:txBody>
      </p:sp>
      <p:sp>
        <p:nvSpPr>
          <p:cNvPr id="4" name="Slide Number Placeholder 3"/>
          <p:cNvSpPr>
            <a:spLocks noGrp="1"/>
          </p:cNvSpPr>
          <p:nvPr>
            <p:ph type="sldNum" sz="quarter" idx="10"/>
          </p:nvPr>
        </p:nvSpPr>
        <p:spPr/>
        <p:txBody>
          <a:bodyPr/>
          <a:lstStyle/>
          <a:p>
            <a:fld id="{B78B3A06-4906-4989-A88D-9A63FBECC447}"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Richard </a:t>
            </a:r>
            <a:r>
              <a:rPr lang="en-US" sz="1200" kern="1200" dirty="0" err="1">
                <a:solidFill>
                  <a:schemeClr val="tx1"/>
                </a:solidFill>
                <a:latin typeface="+mn-lt"/>
                <a:ea typeface="+mn-ea"/>
                <a:cs typeface="+mn-cs"/>
              </a:rPr>
              <a:t>LaForge</a:t>
            </a:r>
            <a:r>
              <a:rPr lang="en-US" sz="1200" kern="1200" dirty="0">
                <a:solidFill>
                  <a:schemeClr val="tx1"/>
                </a:solidFill>
                <a:latin typeface="+mn-lt"/>
                <a:ea typeface="+mn-ea"/>
                <a:cs typeface="+mn-cs"/>
              </a:rPr>
              <a:t> is shown </a:t>
            </a:r>
            <a:r>
              <a:rPr lang="en-US" sz="1200" kern="1200" dirty="0" err="1">
                <a:solidFill>
                  <a:schemeClr val="tx1"/>
                </a:solidFill>
                <a:latin typeface="+mn-lt"/>
                <a:ea typeface="+mn-ea"/>
                <a:cs typeface="+mn-cs"/>
              </a:rPr>
              <a:t>chimneying</a:t>
            </a:r>
            <a:r>
              <a:rPr lang="en-US" sz="1200" kern="1200" dirty="0">
                <a:solidFill>
                  <a:schemeClr val="tx1"/>
                </a:solidFill>
                <a:latin typeface="+mn-lt"/>
                <a:ea typeface="+mn-ea"/>
                <a:cs typeface="+mn-cs"/>
              </a:rPr>
              <a:t> part of "The Gorge." This 18-foot pit, a few hundred feet into the cave, has discouraged more than a few would-be explorers.</a:t>
            </a:r>
          </a:p>
        </p:txBody>
      </p:sp>
      <p:sp>
        <p:nvSpPr>
          <p:cNvPr id="4" name="Slide Number Placeholder 3"/>
          <p:cNvSpPr>
            <a:spLocks noGrp="1"/>
          </p:cNvSpPr>
          <p:nvPr>
            <p:ph type="sldNum" sz="quarter" idx="10"/>
          </p:nvPr>
        </p:nvSpPr>
        <p:spPr/>
        <p:txBody>
          <a:bodyPr/>
          <a:lstStyle/>
          <a:p>
            <a:fld id="{B78B3A06-4906-4989-A88D-9A63FBECC447}"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 lead from the bottom of The Gorge goes to a small room which contains these gorgeous helictites and soda straws.</a:t>
            </a:r>
          </a:p>
        </p:txBody>
      </p:sp>
      <p:sp>
        <p:nvSpPr>
          <p:cNvPr id="4" name="Slide Number Placeholder 3"/>
          <p:cNvSpPr>
            <a:spLocks noGrp="1"/>
          </p:cNvSpPr>
          <p:nvPr>
            <p:ph type="sldNum" sz="quarter" idx="10"/>
          </p:nvPr>
        </p:nvSpPr>
        <p:spPr/>
        <p:txBody>
          <a:bodyPr/>
          <a:lstStyle/>
          <a:p>
            <a:fld id="{B78B3A06-4906-4989-A88D-9A63FBECC447}"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Not far beyond The Gorge is the tight squeeze into The Knick-Knack Room. Caver Vicki </a:t>
            </a:r>
            <a:r>
              <a:rPr lang="en-US" sz="1200" kern="1200" dirty="0" err="1">
                <a:solidFill>
                  <a:schemeClr val="tx1"/>
                </a:solidFill>
                <a:latin typeface="+mn-lt"/>
                <a:ea typeface="+mn-ea"/>
                <a:cs typeface="+mn-cs"/>
              </a:rPr>
              <a:t>Dirst</a:t>
            </a:r>
            <a:r>
              <a:rPr lang="en-US" sz="1200" kern="1200" dirty="0">
                <a:solidFill>
                  <a:schemeClr val="tx1"/>
                </a:solidFill>
                <a:latin typeface="+mn-lt"/>
                <a:ea typeface="+mn-ea"/>
                <a:cs typeface="+mn-cs"/>
              </a:rPr>
              <a:t> completely fills the opening.</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landmark of the Knick-Knack Room is the "Orange Sherbet Flow." Long-time </a:t>
            </a:r>
            <a:r>
              <a:rPr lang="en-US" sz="1200" kern="1200" dirty="0" err="1">
                <a:solidFill>
                  <a:schemeClr val="tx1"/>
                </a:solidFill>
                <a:latin typeface="+mn-lt"/>
                <a:ea typeface="+mn-ea"/>
                <a:cs typeface="+mn-cs"/>
              </a:rPr>
              <a:t>Escabrosa</a:t>
            </a:r>
            <a:r>
              <a:rPr lang="en-US" sz="1200" kern="1200" dirty="0">
                <a:solidFill>
                  <a:schemeClr val="tx1"/>
                </a:solidFill>
                <a:latin typeface="+mn-lt"/>
                <a:ea typeface="+mn-ea"/>
                <a:cs typeface="+mn-cs"/>
              </a:rPr>
              <a:t> Grotto member Marion </a:t>
            </a:r>
            <a:r>
              <a:rPr lang="en-US" sz="1200" kern="1200" dirty="0" err="1">
                <a:solidFill>
                  <a:schemeClr val="tx1"/>
                </a:solidFill>
                <a:latin typeface="+mn-lt"/>
                <a:ea typeface="+mn-ea"/>
                <a:cs typeface="+mn-cs"/>
              </a:rPr>
              <a:t>Vittetoe</a:t>
            </a:r>
            <a:r>
              <a:rPr lang="en-US" sz="1200" kern="1200" dirty="0">
                <a:solidFill>
                  <a:schemeClr val="tx1"/>
                </a:solidFill>
                <a:latin typeface="+mn-lt"/>
                <a:ea typeface="+mn-ea"/>
                <a:cs typeface="+mn-cs"/>
              </a:rPr>
              <a:t> is shown here in 1975.</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pocket of luxuriant formation growth typifies the Knick-Knack Room. .</a:t>
            </a:r>
          </a:p>
        </p:txBody>
      </p:sp>
      <p:sp>
        <p:nvSpPr>
          <p:cNvPr id="4" name="Slide Number Placeholder 3"/>
          <p:cNvSpPr>
            <a:spLocks noGrp="1"/>
          </p:cNvSpPr>
          <p:nvPr>
            <p:ph type="sldNum" sz="quarter" idx="10"/>
          </p:nvPr>
        </p:nvSpPr>
        <p:spPr/>
        <p:txBody>
          <a:bodyPr/>
          <a:lstStyle/>
          <a:p>
            <a:fld id="{B78B3A06-4906-4989-A88D-9A63FBECC447}"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peep-hole into the bedrock reveals another delicate cluster of helictites.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While this room is best known for its delicacies, along one wall a large flowstone cascade tumbles from the ceiling.</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Another nearby room is known as "The Basement." It 1s reached by negotiating a slope which becomes progressively steeper as the bottom approaches. This picture, by Paul Stevens, shows Rick Day not far from the bottom.</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scene in The Basement typifies the onyx which gives the cave its name.</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Fine helictites abound in The Basement.</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“ONYX CAVE, ARIZONA" Former </a:t>
            </a:r>
            <a:r>
              <a:rPr lang="en-US" sz="1200" kern="1200" dirty="0" err="1">
                <a:solidFill>
                  <a:schemeClr val="tx1"/>
                </a:solidFill>
                <a:latin typeface="+mn-lt"/>
                <a:ea typeface="+mn-ea"/>
                <a:cs typeface="+mn-cs"/>
              </a:rPr>
              <a:t>Escabrosa</a:t>
            </a:r>
            <a:r>
              <a:rPr lang="en-US" sz="1200" kern="1200" dirty="0">
                <a:solidFill>
                  <a:schemeClr val="tx1"/>
                </a:solidFill>
                <a:latin typeface="+mn-lt"/>
                <a:ea typeface="+mn-ea"/>
                <a:cs typeface="+mn-cs"/>
              </a:rPr>
              <a:t> Grotto member Ted Pate is admiring a fine example of a shield or palette formation. Onyx Cave shields are often profusely adorned with helictites.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pool roughly ten by fifteen feet is completely lined with fine textured calcite crystals. Unfortunately, this area was very heavily vandalized by </a:t>
            </a:r>
            <a:r>
              <a:rPr lang="en-US" sz="1200" kern="1200" dirty="0" err="1">
                <a:solidFill>
                  <a:schemeClr val="tx1"/>
                </a:solidFill>
                <a:latin typeface="+mn-lt"/>
                <a:ea typeface="+mn-ea"/>
                <a:cs typeface="+mn-cs"/>
              </a:rPr>
              <a:t>rockhounds</a:t>
            </a:r>
            <a:r>
              <a:rPr lang="en-US" sz="1200" kern="1200" dirty="0">
                <a:solidFill>
                  <a:schemeClr val="tx1"/>
                </a:solidFill>
                <a:latin typeface="+mn-lt"/>
                <a:ea typeface="+mn-ea"/>
                <a:cs typeface="+mn-cs"/>
              </a:rPr>
              <a:t> in the 1960s.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Another room nearby the Basement is guarded by an extremely tight hole which bells out into a chimney. Former Tucson caver </a:t>
            </a:r>
            <a:r>
              <a:rPr lang="en-US" sz="1200" kern="1200" dirty="0" err="1">
                <a:solidFill>
                  <a:schemeClr val="tx1"/>
                </a:solidFill>
                <a:latin typeface="+mn-lt"/>
                <a:ea typeface="+mn-ea"/>
                <a:cs typeface="+mn-cs"/>
              </a:rPr>
              <a:t>Arlin</a:t>
            </a:r>
            <a:r>
              <a:rPr lang="en-US" sz="1200" kern="1200" dirty="0">
                <a:solidFill>
                  <a:schemeClr val="tx1"/>
                </a:solidFill>
                <a:latin typeface="+mn-lt"/>
                <a:ea typeface="+mn-ea"/>
                <a:cs typeface="+mn-cs"/>
              </a:rPr>
              <a:t> Pound is shown.</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Eric Means examines one of the unusual features of this room. This stalagmite is completely </a:t>
            </a:r>
            <a:r>
              <a:rPr lang="en-US" sz="1200" kern="1200" dirty="0" err="1">
                <a:solidFill>
                  <a:schemeClr val="tx1"/>
                </a:solidFill>
                <a:latin typeface="+mn-lt"/>
                <a:ea typeface="+mn-ea"/>
                <a:cs typeface="+mn-cs"/>
              </a:rPr>
              <a:t>overladen</a:t>
            </a:r>
            <a:r>
              <a:rPr lang="en-US" sz="1200" kern="1200" dirty="0">
                <a:solidFill>
                  <a:schemeClr val="tx1"/>
                </a:solidFill>
                <a:latin typeface="+mn-lt"/>
                <a:ea typeface="+mn-ea"/>
                <a:cs typeface="+mn-cs"/>
              </a:rPr>
              <a:t> with coarse-textured calcite flakes, apparently a relic of a now-vanished pool. Many cavers, when shown this slide, think they are being fooled by a phony formation built by a caver while waiting for someone to return from checking a lead.</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Nearby are some helictites very root-like in appearance.</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large expanse of butterscotch-colored wall is covered with a bristling “beard” of helictites.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longest known soda straw in the cave is in this room. Note the watch at extreme bottom center for scale. Not quite the entire length of this straw is shown. Astonishingly, the straw ends about a half-inch from the floor, and is about 6 feet long.</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small but outstanding display of acicular aragonite is also a feature of this room. Aragonite is relatively uncommon in Onyx Cave. Only the difficulty of access to this room has preserved these crystals from collectors.</a:t>
            </a:r>
          </a:p>
        </p:txBody>
      </p:sp>
      <p:sp>
        <p:nvSpPr>
          <p:cNvPr id="4" name="Slide Number Placeholder 3"/>
          <p:cNvSpPr>
            <a:spLocks noGrp="1"/>
          </p:cNvSpPr>
          <p:nvPr>
            <p:ph type="sldNum" sz="quarter" idx="10"/>
          </p:nvPr>
        </p:nvSpPr>
        <p:spPr/>
        <p:txBody>
          <a:bodyPr/>
          <a:lstStyle/>
          <a:p>
            <a:fld id="{B78B3A06-4906-4989-A88D-9A63FBECC447}"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 we progress further into the cave, we slither through "The Whale's Mouth." This is a belly-crawl over smooth flowstone about twenty-five feet long.</a:t>
            </a:r>
          </a:p>
        </p:txBody>
      </p:sp>
      <p:sp>
        <p:nvSpPr>
          <p:cNvPr id="4" name="Slide Number Placeholder 3"/>
          <p:cNvSpPr>
            <a:spLocks noGrp="1"/>
          </p:cNvSpPr>
          <p:nvPr>
            <p:ph type="sldNum" sz="quarter" idx="10"/>
          </p:nvPr>
        </p:nvSpPr>
        <p:spPr/>
        <p:txBody>
          <a:bodyPr/>
          <a:lstStyle/>
          <a:p>
            <a:fld id="{B78B3A06-4906-4989-A88D-9A63FBECC447}"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Shortly beyond this crawl is the Popcorn Room or The Rock Garden, as it is sometimes called. Roland Browne examines the intricate coral "buds."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side lead in this area goes to the attractive Three Sisters Room.</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"FROM THE COLLECTION OF K. L. DAY" Rick Day emerges from the Knick-Knack Room. Tight squeezes like this guard most of the cave's better rooms.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Three Sisters are three textbook-perfect shields in a row. A fourth "sister" is only a few feet away.</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Three Sisters Room also contains the fantastic "Helictite Amphitheater.”</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tiny nearby alcove known as "The Attic" is packed with straws.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Most cavers would regard The Big Room area of Onyx as the most outstanding section of the cave. Two routes, both originating at a room called The Coral Pit, exist. Here Richard </a:t>
            </a:r>
            <a:r>
              <a:rPr lang="en-US" sz="1200" kern="1200" dirty="0" err="1">
                <a:solidFill>
                  <a:schemeClr val="tx1"/>
                </a:solidFill>
                <a:latin typeface="+mn-lt"/>
                <a:ea typeface="+mn-ea"/>
                <a:cs typeface="+mn-cs"/>
              </a:rPr>
              <a:t>LaForge</a:t>
            </a:r>
            <a:r>
              <a:rPr lang="en-US" sz="1200" kern="1200" dirty="0">
                <a:solidFill>
                  <a:schemeClr val="tx1"/>
                </a:solidFill>
                <a:latin typeface="+mn-lt"/>
                <a:ea typeface="+mn-ea"/>
                <a:cs typeface="+mn-cs"/>
              </a:rPr>
              <a:t> begins the unnerving UAAC (pronounced you-</a:t>
            </a:r>
            <a:r>
              <a:rPr lang="en-US" sz="1200" kern="1200" dirty="0" err="1">
                <a:solidFill>
                  <a:schemeClr val="tx1"/>
                </a:solidFill>
                <a:latin typeface="+mn-lt"/>
                <a:ea typeface="+mn-ea"/>
                <a:cs typeface="+mn-cs"/>
              </a:rPr>
              <a:t>ack</a:t>
            </a:r>
            <a:r>
              <a:rPr lang="en-US" sz="1200" kern="1200" dirty="0">
                <a:solidFill>
                  <a:schemeClr val="tx1"/>
                </a:solidFill>
                <a:latin typeface="+mn-lt"/>
                <a:ea typeface="+mn-ea"/>
                <a:cs typeface="+mn-cs"/>
              </a:rPr>
              <a:t>) traverse. This route is the quickest and avoids the need for ropes.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More commonly, cavers rig The Coral Pit. Lee Stevens is shown descending here in 1987. The two routes converge shortly in a room called The Window Room. A group of cavers spent several days lost in this room in the late 60s until they were rescued.</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shield is held by most to be the most beautiful shield in Onyx and is a greatly appreciated sight by all those who reach The Window Room. Only its protected location, high above the floor, has saved its delicate draperies from vandalism.</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Another view of the same shield, taken from a different vantage point with a telephoto lens, shows its classic circular shape and the fine </a:t>
            </a:r>
            <a:r>
              <a:rPr lang="en-US" sz="1200" kern="1200" dirty="0" err="1">
                <a:solidFill>
                  <a:schemeClr val="tx1"/>
                </a:solidFill>
                <a:latin typeface="+mn-lt"/>
                <a:ea typeface="+mn-ea"/>
                <a:cs typeface="+mn-cs"/>
              </a:rPr>
              <a:t>heligmites</a:t>
            </a:r>
            <a:r>
              <a:rPr lang="en-US" sz="1200" kern="1200" dirty="0">
                <a:solidFill>
                  <a:schemeClr val="tx1"/>
                </a:solidFill>
                <a:latin typeface="+mn-lt"/>
                <a:ea typeface="+mn-ea"/>
                <a:cs typeface="+mn-cs"/>
              </a:rPr>
              <a:t> nearby.</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Only a few minutes more into the cave is The Big Room. This magnificent archway of stone immediately grabs one's attention.</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Directly opposite the archway is a very large shield resembling a parachute.</a:t>
            </a:r>
          </a:p>
        </p:txBody>
      </p:sp>
      <p:sp>
        <p:nvSpPr>
          <p:cNvPr id="4" name="Slide Number Placeholder 3"/>
          <p:cNvSpPr>
            <a:spLocks noGrp="1"/>
          </p:cNvSpPr>
          <p:nvPr>
            <p:ph type="sldNum" sz="quarter" idx="10"/>
          </p:nvPr>
        </p:nvSpPr>
        <p:spPr/>
        <p:txBody>
          <a:bodyPr/>
          <a:lstStyle/>
          <a:p>
            <a:fld id="{B78B3A06-4906-4989-A88D-9A63FBECC447}"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set of draperies, near the end of the Big Room, is one of the most beautiful in the cave. John </a:t>
            </a:r>
            <a:r>
              <a:rPr lang="en-US" sz="1200" kern="1200" dirty="0" err="1">
                <a:solidFill>
                  <a:schemeClr val="tx1"/>
                </a:solidFill>
                <a:latin typeface="+mn-lt"/>
                <a:ea typeface="+mn-ea"/>
                <a:cs typeface="+mn-cs"/>
              </a:rPr>
              <a:t>Scheltens</a:t>
            </a:r>
            <a:r>
              <a:rPr lang="en-US" sz="1200" kern="1200" dirty="0">
                <a:solidFill>
                  <a:schemeClr val="tx1"/>
                </a:solidFill>
                <a:latin typeface="+mn-lt"/>
                <a:ea typeface="+mn-ea"/>
                <a:cs typeface="+mn-cs"/>
              </a:rPr>
              <a:t> of South Dakota was visiting in 1987 when this shot was taken.</a:t>
            </a:r>
          </a:p>
        </p:txBody>
      </p:sp>
      <p:sp>
        <p:nvSpPr>
          <p:cNvPr id="4" name="Slide Number Placeholder 3"/>
          <p:cNvSpPr>
            <a:spLocks noGrp="1"/>
          </p:cNvSpPr>
          <p:nvPr>
            <p:ph type="sldNum" sz="quarter" idx="10"/>
          </p:nvPr>
        </p:nvSpPr>
        <p:spPr/>
        <p:txBody>
          <a:bodyPr/>
          <a:lstStyle/>
          <a:p>
            <a:fld id="{B78B3A06-4906-4989-A88D-9A63FBECC447}"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Onyx Cave is located about one mile above sea level in the rolling grasslands of Southeastern Arizona. This view, taken from near the entrance, shows the Whetstone and Mustang mountains in the distance. The elevation and relatively higher rainfall here explain the lack of the famous Arizona cactus, the Saguaro.</a:t>
            </a:r>
          </a:p>
        </p:txBody>
      </p:sp>
      <p:sp>
        <p:nvSpPr>
          <p:cNvPr id="4" name="Slide Number Placeholder 3"/>
          <p:cNvSpPr>
            <a:spLocks noGrp="1"/>
          </p:cNvSpPr>
          <p:nvPr>
            <p:ph type="sldNum" sz="quarter" idx="10"/>
          </p:nvPr>
        </p:nvSpPr>
        <p:spPr/>
        <p:txBody>
          <a:bodyPr/>
          <a:lstStyle/>
          <a:p>
            <a:fld id="{B78B3A06-4906-4989-A88D-9A63FBECC447}"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Tina Shirk is dwarfed by two great shields growing high above.</a:t>
            </a:r>
          </a:p>
        </p:txBody>
      </p:sp>
      <p:sp>
        <p:nvSpPr>
          <p:cNvPr id="4" name="Slide Number Placeholder 3"/>
          <p:cNvSpPr>
            <a:spLocks noGrp="1"/>
          </p:cNvSpPr>
          <p:nvPr>
            <p:ph type="sldNum" sz="quarter" idx="10"/>
          </p:nvPr>
        </p:nvSpPr>
        <p:spPr/>
        <p:txBody>
          <a:bodyPr/>
          <a:lstStyle/>
          <a:p>
            <a:fld id="{B78B3A06-4906-4989-A88D-9A63FBECC447}"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 the opposite wall of the Big Room, an interesting side lead begins directly behind the caver.</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Scott Gibson admires the profuse decorations in this lead.</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Two of the longest </a:t>
            </a:r>
            <a:r>
              <a:rPr lang="en-US" sz="1200" kern="1200" dirty="0" err="1">
                <a:solidFill>
                  <a:schemeClr val="tx1"/>
                </a:solidFill>
                <a:latin typeface="+mn-lt"/>
                <a:ea typeface="+mn-ea"/>
                <a:cs typeface="+mn-cs"/>
              </a:rPr>
              <a:t>heligmites</a:t>
            </a:r>
            <a:r>
              <a:rPr lang="en-US" sz="1200" kern="1200" dirty="0">
                <a:solidFill>
                  <a:schemeClr val="tx1"/>
                </a:solidFill>
                <a:latin typeface="+mn-lt"/>
                <a:ea typeface="+mn-ea"/>
                <a:cs typeface="+mn-cs"/>
              </a:rPr>
              <a:t> in Onyx Cave, or in Arizona for that matter, twine upward in this lead. Note the quarter at lower right for scale. Note also how a third 'mite penetrates through the left large </a:t>
            </a:r>
            <a:r>
              <a:rPr lang="en-US" sz="1200" kern="1200" dirty="0" err="1">
                <a:solidFill>
                  <a:schemeClr val="tx1"/>
                </a:solidFill>
                <a:latin typeface="+mn-lt"/>
                <a:ea typeface="+mn-ea"/>
                <a:cs typeface="+mn-cs"/>
              </a:rPr>
              <a:t>heligmite</a:t>
            </a:r>
            <a:r>
              <a:rPr lang="en-US" sz="1200" kern="1200" dirty="0">
                <a:solidFill>
                  <a:schemeClr val="tx1"/>
                </a:solidFill>
                <a:latin typeface="+mn-lt"/>
                <a:ea typeface="+mn-ea"/>
                <a:cs typeface="+mn-cs"/>
              </a:rPr>
              <a:t> near its bottom!</a:t>
            </a:r>
          </a:p>
        </p:txBody>
      </p:sp>
      <p:sp>
        <p:nvSpPr>
          <p:cNvPr id="4" name="Slide Number Placeholder 3"/>
          <p:cNvSpPr>
            <a:spLocks noGrp="1"/>
          </p:cNvSpPr>
          <p:nvPr>
            <p:ph type="sldNum" sz="quarter" idx="10"/>
          </p:nvPr>
        </p:nvSpPr>
        <p:spPr/>
        <p:txBody>
          <a:bodyPr/>
          <a:lstStyle/>
          <a:p>
            <a:fld id="{B78B3A06-4906-4989-A88D-9A63FBECC447}"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Returning to the Big Room, here are the famous Twin Shields, a landmark of the room.</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At the lowest point of the Big Room, a very slimy lead goes to the Mud Chutes. At the bottom is the lowest point in the cave.</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While few large formations occur here, some of the most delicate crystals anywhere in Onyx grow here.</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a:solidFill>
                  <a:schemeClr val="tx1"/>
                </a:solidFill>
                <a:latin typeface="+mn-lt"/>
                <a:ea typeface="+mn-ea"/>
                <a:cs typeface="+mn-cs"/>
              </a:rPr>
              <a:t>Moonmilk</a:t>
            </a:r>
            <a:r>
              <a:rPr lang="en-US" sz="1200" kern="1200" dirty="0">
                <a:solidFill>
                  <a:schemeClr val="tx1"/>
                </a:solidFill>
                <a:latin typeface="+mn-lt"/>
                <a:ea typeface="+mn-ea"/>
                <a:cs typeface="+mn-cs"/>
              </a:rPr>
              <a:t>, very rare and unspectacular elsewhere in Onyx, tips these aragonite crystals in the Mud Chutes area.</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Another view of aragonite in the Mud Chutes.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 tired Rick Day reflects after a trip to the Mud Chutes in 1974.</a:t>
            </a:r>
          </a:p>
        </p:txBody>
      </p:sp>
      <p:sp>
        <p:nvSpPr>
          <p:cNvPr id="4" name="Slide Number Placeholder 3"/>
          <p:cNvSpPr>
            <a:spLocks noGrp="1"/>
          </p:cNvSpPr>
          <p:nvPr>
            <p:ph type="sldNum" sz="quarter" idx="10"/>
          </p:nvPr>
        </p:nvSpPr>
        <p:spPr/>
        <p:txBody>
          <a:bodyPr/>
          <a:lstStyle/>
          <a:p>
            <a:fld id="{B78B3A06-4906-4989-A88D-9A63FBECC447}" type="slidenum">
              <a:rPr lang="en-US" smtClean="0"/>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Caver Doug Powell is standing just outside the entrance of the cave and looking at snow-capped Mt. </a:t>
            </a:r>
            <a:r>
              <a:rPr lang="en-US" sz="1200" kern="1200" dirty="0" err="1">
                <a:solidFill>
                  <a:schemeClr val="tx1"/>
                </a:solidFill>
                <a:latin typeface="+mn-lt"/>
                <a:ea typeface="+mn-ea"/>
                <a:cs typeface="+mn-cs"/>
              </a:rPr>
              <a:t>Wrightson</a:t>
            </a:r>
            <a:r>
              <a:rPr lang="en-US" sz="1200" kern="1200" dirty="0">
                <a:solidFill>
                  <a:schemeClr val="tx1"/>
                </a:solidFill>
                <a:latin typeface="+mn-lt"/>
                <a:ea typeface="+mn-ea"/>
                <a:cs typeface="+mn-cs"/>
              </a:rPr>
              <a:t>, over 9,300 feet tall. Snow generally doesn't last long here. Onyx is actually formed in one of the foothills of this peak.</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While the Big Boom is most noted for its large formations, crawlways lead off it to small rooms filled with wonders.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grouping of stalagmites suggests one of the prehistoric Indian ruins the Southwest is famous for.</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tiny stalagmite, only an inch high, looks like a birthday candle.</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Pockets in the floor generally are filled with calcite crystals. This area was lucky enough to escape the attention of collectors.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Another area of the same pocket was worked over by some clod with a chisel. The three blows in the center of the picture undoubtedly did nothing but powder the crystals.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apricot-colored flow contains a dry pool decorated with starbursts of calcite.</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 exit past this vast "temple" and proceed to the neighboring Root Room area. The Root Room is really an extension of the Big Room.</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Much of the flavor of the Big Room is retained in the Root Room area. This is one of the best preserved shields in Onyx.</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Right next to the shield is one of the largest stalagmites in the cave</a:t>
            </a:r>
          </a:p>
        </p:txBody>
      </p:sp>
      <p:sp>
        <p:nvSpPr>
          <p:cNvPr id="4" name="Slide Number Placeholder 3"/>
          <p:cNvSpPr>
            <a:spLocks noGrp="1"/>
          </p:cNvSpPr>
          <p:nvPr>
            <p:ph type="sldNum" sz="quarter" idx="10"/>
          </p:nvPr>
        </p:nvSpPr>
        <p:spPr/>
        <p:txBody>
          <a:bodyPr/>
          <a:lstStyle/>
          <a:p>
            <a:fld id="{B78B3A06-4906-4989-A88D-9A63FBECC447}" type="slidenum">
              <a:rPr lang="en-US" smtClean="0"/>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great gallery leads down to an area where roots penetrate the roof of the cave. These magnificent drapes begin it.</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Onyx Cave was completely unregulated for many years. Many of its choicest treasures were devastated by vandals. One inexperienced caver lost his life in a fall down a 180-foot pit. The cave was leased by </a:t>
            </a:r>
            <a:r>
              <a:rPr lang="en-US" sz="1200" kern="1200" dirty="0" err="1">
                <a:solidFill>
                  <a:schemeClr val="tx1"/>
                </a:solidFill>
                <a:latin typeface="+mn-lt"/>
                <a:ea typeface="+mn-ea"/>
                <a:cs typeface="+mn-cs"/>
              </a:rPr>
              <a:t>Escabrosa</a:t>
            </a:r>
            <a:r>
              <a:rPr lang="en-US" sz="1200" kern="1200" dirty="0">
                <a:solidFill>
                  <a:schemeClr val="tx1"/>
                </a:solidFill>
                <a:latin typeface="+mn-lt"/>
                <a:ea typeface="+mn-ea"/>
                <a:cs typeface="+mn-cs"/>
              </a:rPr>
              <a:t> Grotto of Tucson in 1973 for one dollar per year and immediately gated. Over two dozen gates were destroyed in the first two years. This slide shows the gate in the Fall of 1974.</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Nelson Day looks down the beautifully draped corridor leading to the root area.</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Near the end of the drapes it is possible to get behind them and peek out through this window.</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area behind the curtains contains more than its share of delicacies. Here are some </a:t>
            </a:r>
            <a:r>
              <a:rPr lang="en-US" sz="1200" kern="1200" dirty="0" err="1">
                <a:solidFill>
                  <a:schemeClr val="tx1"/>
                </a:solidFill>
                <a:latin typeface="+mn-lt"/>
                <a:ea typeface="+mn-ea"/>
                <a:cs typeface="+mn-cs"/>
              </a:rPr>
              <a:t>microhelictites</a:t>
            </a:r>
            <a:r>
              <a:rPr lang="en-US" sz="1200" kern="1200" dirty="0">
                <a:solidFill>
                  <a:schemeClr val="tx1"/>
                </a:solidFill>
                <a:latin typeface="+mn-lt"/>
                <a:ea typeface="+mn-ea"/>
                <a:cs typeface="+mn-cs"/>
              </a:rPr>
              <a:t> in colorful contrast.</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These little jewels are not far away.</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Leaving the Root Room area, we return to the main route through the cave, known as The Loop. Bill Stone looks at this apricot-colored shield in a photo taken in 1975. The ready accessibility of the formation has led to damage by vandals on its draperies.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largest room on The Loop is known as The Cathedral Room. This room has been extensively restored by members of the Arizona Regional Association and the Southwest Region. </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You have now completed your tour through the most interesting and least spoiled areas of Onyx Cave, Arizona. The following 11 slides are offered as a sort of summary and an attempt to capture the spirit of the cave in a nutshell. Here is "The Carrot Patch."</a:t>
            </a:r>
          </a:p>
          <a:p>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Onyx Cave is a realm of subtle colors.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Formations often show two growth periods, as when calcite crystals coat stubby stalactites.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Helictites, too, can be improved upon by crystal coating.</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By the middle 1980's the same basic gate design was still in use, but every significant part had been heavily reinforced. This gate has only been broken once in the past seven years.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Majestic shields tower overhead.</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Beneath the shields lie calcite root gardens.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cave rewards the eye with beauty in great grandeur…</a:t>
            </a:r>
          </a:p>
        </p:txBody>
      </p:sp>
      <p:sp>
        <p:nvSpPr>
          <p:cNvPr id="4" name="Slide Number Placeholder 3"/>
          <p:cNvSpPr>
            <a:spLocks noGrp="1"/>
          </p:cNvSpPr>
          <p:nvPr>
            <p:ph type="sldNum" sz="quarter" idx="10"/>
          </p:nvPr>
        </p:nvSpPr>
        <p:spPr/>
        <p:txBody>
          <a:bodyPr/>
          <a:lstStyle/>
          <a:p>
            <a:fld id="{B78B3A06-4906-4989-A88D-9A63FBECC447}" type="slidenum">
              <a:rPr lang="en-US" smtClean="0"/>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…down to the smallest detail.</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Crystal bars guard secret chambers…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…where the work of The Creator continues, drop by drop…</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build perfection in stone.</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END. Mt. </a:t>
            </a:r>
            <a:r>
              <a:rPr lang="en-US" sz="1200" kern="1200" dirty="0" err="1">
                <a:solidFill>
                  <a:schemeClr val="tx1"/>
                </a:solidFill>
                <a:latin typeface="+mn-lt"/>
                <a:ea typeface="+mn-ea"/>
                <a:cs typeface="+mn-cs"/>
              </a:rPr>
              <a:t>Wrightson</a:t>
            </a:r>
            <a:r>
              <a:rPr lang="en-US" sz="1200" kern="1200" dirty="0">
                <a:solidFill>
                  <a:schemeClr val="tx1"/>
                </a:solidFill>
                <a:latin typeface="+mn-lt"/>
                <a:ea typeface="+mn-ea"/>
                <a:cs typeface="+mn-cs"/>
              </a:rPr>
              <a:t> at sunset.</a:t>
            </a:r>
          </a:p>
          <a:p>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POSTSCRIPT:</a:t>
            </a:r>
            <a:r>
              <a:rPr lang="en-US" sz="1200" kern="1200" dirty="0">
                <a:solidFill>
                  <a:schemeClr val="tx1"/>
                </a:solidFill>
                <a:latin typeface="+mn-lt"/>
                <a:ea typeface="+mn-ea"/>
                <a:cs typeface="+mn-cs"/>
              </a:rPr>
              <a:t> Onyx Cave is leased by </a:t>
            </a:r>
            <a:r>
              <a:rPr lang="en-US" sz="1200" kern="1200" dirty="0" err="1">
                <a:solidFill>
                  <a:schemeClr val="tx1"/>
                </a:solidFill>
                <a:latin typeface="+mn-lt"/>
                <a:ea typeface="+mn-ea"/>
                <a:cs typeface="+mn-cs"/>
              </a:rPr>
              <a:t>Escabrosa</a:t>
            </a:r>
            <a:r>
              <a:rPr lang="en-US" sz="1200" kern="1200" dirty="0">
                <a:solidFill>
                  <a:schemeClr val="tx1"/>
                </a:solidFill>
                <a:latin typeface="+mn-lt"/>
                <a:ea typeface="+mn-ea"/>
                <a:cs typeface="+mn-cs"/>
              </a:rPr>
              <a:t> Grotto, Inc. of Tucson. If you would like to visit Onyx Cave, please write at least two weeks in advance for permits. Obtain </a:t>
            </a:r>
            <a:r>
              <a:rPr lang="en-US" sz="1200" kern="1200" dirty="0" err="1">
                <a:solidFill>
                  <a:schemeClr val="tx1"/>
                </a:solidFill>
                <a:latin typeface="+mn-lt"/>
                <a:ea typeface="+mn-ea"/>
                <a:cs typeface="+mn-cs"/>
              </a:rPr>
              <a:t>Escabrosa's</a:t>
            </a:r>
            <a:r>
              <a:rPr lang="en-US" sz="1200" kern="1200" dirty="0">
                <a:solidFill>
                  <a:schemeClr val="tx1"/>
                </a:solidFill>
                <a:latin typeface="+mn-lt"/>
                <a:ea typeface="+mn-ea"/>
                <a:cs typeface="+mn-cs"/>
              </a:rPr>
              <a:t> mailing address from the current NSS Members Manual. Visits by experienced cavers are welcomed, but Onyx Cave is not suitable for first-time cavers, due to the numerous exposed climbs.</a:t>
            </a:r>
          </a:p>
          <a:p>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77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first few hundred feet of the cave are easy going, and were heavily spray-painted over the years. Numerous clean-ups have been held, and areas such as this are now clean again.</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Not so easy, or impossible to restore are areas like this. Scenes like this, and others much more heartbreaking, are all too common in Onyx Cave. It will be the main focus of this slide program to emphasize the great wealth of natural beauty that still remains.</a:t>
            </a:r>
            <a:endParaRPr lang="en-US" dirty="0"/>
          </a:p>
        </p:txBody>
      </p:sp>
      <p:sp>
        <p:nvSpPr>
          <p:cNvPr id="4" name="Slide Number Placeholder 3"/>
          <p:cNvSpPr>
            <a:spLocks noGrp="1"/>
          </p:cNvSpPr>
          <p:nvPr>
            <p:ph type="sldNum" sz="quarter" idx="10"/>
          </p:nvPr>
        </p:nvSpPr>
        <p:spPr/>
        <p:txBody>
          <a:bodyPr/>
          <a:lstStyle/>
          <a:p>
            <a:fld id="{B78B3A06-4906-4989-A88D-9A63FBECC447}"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E7C67E-B9B9-4624-B551-8F8E76FB9821}"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7C67E-B9B9-4624-B551-8F8E76FB9821}"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35" y="274639"/>
            <a:ext cx="260389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274639"/>
            <a:ext cx="764024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7C67E-B9B9-4624-B551-8F8E76FB9821}"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7C67E-B9B9-4624-B551-8F8E76FB9821}"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E7C67E-B9B9-4624-B551-8F8E76FB9821}"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E7C67E-B9B9-4624-B551-8F8E76FB9821}" type="datetimeFigureOut">
              <a:rPr lang="en-US" smtClean="0"/>
              <a:pPr/>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E7C67E-B9B9-4624-B551-8F8E76FB9821}" type="datetimeFigureOut">
              <a:rPr lang="en-US" smtClean="0"/>
              <a:pPr/>
              <a:t>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E7C67E-B9B9-4624-B551-8F8E76FB9821}" type="datetimeFigureOut">
              <a:rPr lang="en-US" smtClean="0"/>
              <a:pPr/>
              <a:t>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7C67E-B9B9-4624-B551-8F8E76FB9821}" type="datetimeFigureOut">
              <a:rPr lang="en-US" smtClean="0"/>
              <a:pPr/>
              <a:t>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E7C67E-B9B9-4624-B551-8F8E76FB9821}" type="datetimeFigureOut">
              <a:rPr lang="en-US" smtClean="0"/>
              <a:pPr/>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E7C67E-B9B9-4624-B551-8F8E76FB9821}" type="datetimeFigureOut">
              <a:rPr lang="en-US" smtClean="0"/>
              <a:pPr/>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66A8-EB8D-47E2-B5F9-9BC7A035246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7C67E-B9B9-4624-B551-8F8E76FB9821}" type="datetimeFigureOut">
              <a:rPr lang="en-US" smtClean="0"/>
              <a:pPr/>
              <a:t>2/12/2021</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B66A8-EB8D-47E2-B5F9-9BC7A03524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0" y="290755"/>
            <a:ext cx="2956871" cy="1541834"/>
          </a:xfrm>
          <a:prstGeom prst="rect">
            <a:avLst/>
          </a:prstGeom>
        </p:spPr>
      </p:pic>
      <p:sp>
        <p:nvSpPr>
          <p:cNvPr id="7" name="TextBox 6">
            <a:extLst>
              <a:ext uri="{FF2B5EF4-FFF2-40B4-BE49-F238E27FC236}">
                <a16:creationId xmlns:a16="http://schemas.microsoft.com/office/drawing/2014/main"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8" name="Straight Connector 7">
            <a:extLst>
              <a:ext uri="{FF2B5EF4-FFF2-40B4-BE49-F238E27FC236}">
                <a16:creationId xmlns:a16="http://schemas.microsoft.com/office/drawing/2014/main"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ACB77B2-6511-44A8-A5FC-A61F8688B504}"/>
              </a:ext>
            </a:extLst>
          </p:cNvPr>
          <p:cNvSpPr txBox="1">
            <a:spLocks/>
          </p:cNvSpPr>
          <p:nvPr/>
        </p:nvSpPr>
        <p:spPr bwMode="auto">
          <a:xfrm>
            <a:off x="0" y="2819400"/>
            <a:ext cx="10287001"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Onyx Cave, AZ</a:t>
            </a:r>
          </a:p>
          <a:p>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endParaRPr>
          </a:p>
          <a:p>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Escabrosa</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 Grotto of the NSS</a:t>
            </a:r>
          </a:p>
        </p:txBody>
      </p:sp>
      <p:sp>
        <p:nvSpPr>
          <p:cNvPr id="11" name="TextBox 10">
            <a:extLst>
              <a:ext uri="{FF2B5EF4-FFF2-40B4-BE49-F238E27FC236}">
                <a16:creationId xmlns:a16="http://schemas.microsoft.com/office/drawing/2014/main"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a:t>S740             78 Slides           2/09/2021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9.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0.jpg"/>
          <p:cNvPicPr>
            <a:picLocks noGrp="1" noChangeAspect="1"/>
          </p:cNvPicPr>
          <p:nvPr isPhoto="1"/>
        </p:nvPicPr>
        <p:blipFill>
          <a:blip r:embed="rId3" cstate="print">
            <a:lum/>
          </a:blip>
          <a:stretch>
            <a:fillRect/>
          </a:stretch>
        </p:blipFill>
        <p:spPr>
          <a:xfrm>
            <a:off x="109538" y="0"/>
            <a:ext cx="10066337"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1.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2.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3.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4.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5.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6.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7.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8.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1.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19.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0.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1.jpg"/>
          <p:cNvPicPr>
            <a:picLocks noGrp="1" noChangeAspect="1"/>
          </p:cNvPicPr>
          <p:nvPr isPhoto="1"/>
        </p:nvPicPr>
        <p:blipFill>
          <a:blip r:embed="rId3" cstate="print">
            <a:lum/>
          </a:blip>
          <a:stretch>
            <a:fillRect/>
          </a:stretch>
        </p:blipFill>
        <p:spPr>
          <a:xfrm>
            <a:off x="2808288" y="0"/>
            <a:ext cx="4668837"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2.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3.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4.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5.jpg"/>
          <p:cNvPicPr>
            <a:picLocks noGrp="1" noChangeAspect="1"/>
          </p:cNvPicPr>
          <p:nvPr isPhoto="1"/>
        </p:nvPicPr>
        <p:blipFill>
          <a:blip r:embed="rId3" cstate="print">
            <a:lum/>
          </a:blip>
          <a:stretch>
            <a:fillRect/>
          </a:stretch>
        </p:blipFill>
        <p:spPr>
          <a:xfrm>
            <a:off x="109538" y="0"/>
            <a:ext cx="10066337"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6.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7.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8.jpg"/>
          <p:cNvPicPr>
            <a:picLocks noGrp="1" noChangeAspect="1"/>
          </p:cNvPicPr>
          <p:nvPr isPhoto="1"/>
        </p:nvPicPr>
        <p:blipFill>
          <a:blip r:embed="rId3" cstate="print">
            <a:lum/>
          </a:blip>
          <a:stretch>
            <a:fillRect/>
          </a:stretch>
        </p:blipFill>
        <p:spPr>
          <a:xfrm>
            <a:off x="2808288" y="0"/>
            <a:ext cx="4668837"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2.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29.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0.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1.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2.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3.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4.jpg"/>
          <p:cNvPicPr>
            <a:picLocks noGrp="1" noChangeAspect="1"/>
          </p:cNvPicPr>
          <p:nvPr isPhoto="1"/>
        </p:nvPicPr>
        <p:blipFill>
          <a:blip r:embed="rId3" cstate="print">
            <a:lum/>
          </a:blip>
          <a:stretch>
            <a:fillRect/>
          </a:stretch>
        </p:blipFill>
        <p:spPr>
          <a:xfrm>
            <a:off x="2808288" y="0"/>
            <a:ext cx="4668837"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5.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6.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7.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8.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3.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39.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0.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9CDAD0-4B3B-4263-B260-252BF180391C}"/>
              </a:ext>
            </a:extLst>
          </p:cNvPr>
          <p:cNvSpPr txBox="1"/>
          <p:nvPr/>
        </p:nvSpPr>
        <p:spPr>
          <a:xfrm>
            <a:off x="0" y="2819400"/>
            <a:ext cx="10287000" cy="923330"/>
          </a:xfrm>
          <a:prstGeom prst="rect">
            <a:avLst/>
          </a:prstGeom>
          <a:noFill/>
        </p:spPr>
        <p:txBody>
          <a:bodyPr wrap="square" rtlCol="0">
            <a:spAutoFit/>
          </a:bodyPr>
          <a:lstStyle/>
          <a:p>
            <a:pPr algn="ctr"/>
            <a:r>
              <a:rPr lang="en-US" sz="5400" b="1" dirty="0"/>
              <a:t>Sorry - Image missing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2.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3.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4.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5.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6.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7.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8.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4.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49.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0.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1.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2.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3.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4.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5.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6.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7.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8.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5.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59.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0.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1.jpg"/>
          <p:cNvPicPr>
            <a:picLocks noGrp="1" noChangeAspect="1"/>
          </p:cNvPicPr>
          <p:nvPr isPhoto="1"/>
        </p:nvPicPr>
        <p:blipFill>
          <a:blip r:embed="rId3" cstate="print">
            <a:lum/>
          </a:blip>
          <a:stretch>
            <a:fillRect/>
          </a:stretch>
        </p:blipFill>
        <p:spPr>
          <a:xfrm>
            <a:off x="109538" y="0"/>
            <a:ext cx="1006633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2.jpg"/>
          <p:cNvPicPr>
            <a:picLocks noGrp="1" noChangeAspect="1"/>
          </p:cNvPicPr>
          <p:nvPr isPhoto="1"/>
        </p:nvPicPr>
        <p:blipFill>
          <a:blip r:embed="rId3" cstate="print">
            <a:lum/>
          </a:blip>
          <a:stretch>
            <a:fillRect/>
          </a:stretch>
        </p:blipFill>
        <p:spPr>
          <a:xfrm>
            <a:off x="2808288" y="0"/>
            <a:ext cx="4668837"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3.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4.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5.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6.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7.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8.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6.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69.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70.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71.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72.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73.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74.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75.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76.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162" y="5257800"/>
            <a:ext cx="2542947" cy="1325997"/>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4" name="TextBox 3">
            <a:extLst>
              <a:ext uri="{FF2B5EF4-FFF2-40B4-BE49-F238E27FC236}">
                <a16:creationId xmlns:a16="http://schemas.microsoft.com/office/drawing/2014/main"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3">
                  <a:extLst>
                    <a:ext uri="{A12FA001-AC4F-418D-AE19-62706E023703}">
                      <ahyp:hlinkClr xmlns:ahyp="http://schemas.microsoft.com/office/drawing/2018/hyperlinkcolor" val="tx"/>
                    </a:ext>
                  </a:extLst>
                </a:hlinkClick>
              </a:rPr>
              <a:t>nss@caves.org</a:t>
            </a:r>
            <a:endParaRPr lang="en-US" sz="1350" dirty="0"/>
          </a:p>
          <a:p>
            <a:r>
              <a:rPr lang="en-US" sz="1350" dirty="0">
                <a:hlinkClick r:id="rId4">
                  <a:extLst>
                    <a:ext uri="{A12FA001-AC4F-418D-AE19-62706E023703}">
                      <ahyp:hlinkClr xmlns:ahyp="http://schemas.microsoft.com/office/drawing/2018/hyperlinkcolor" val="tx"/>
                    </a:ext>
                  </a:extLst>
                </a:hlinkClick>
              </a:rPr>
              <a:t>https://caves.org</a:t>
            </a:r>
            <a:r>
              <a:rPr lang="en-US" sz="1575" dirty="0">
                <a:hlinkClick r:id="rId4">
                  <a:extLst>
                    <a:ext uri="{A12FA001-AC4F-418D-AE19-62706E023703}">
                      <ahyp:hlinkClr xmlns:ahyp="http://schemas.microsoft.com/office/drawing/2018/hyperlinkcolor" val="tx"/>
                    </a:ext>
                  </a:extLst>
                </a:hlinkClick>
              </a:rPr>
              <a:t>/</a:t>
            </a:r>
            <a:endParaRPr lang="en-US" sz="1575" dirty="0"/>
          </a:p>
        </p:txBody>
      </p:sp>
      <p:sp>
        <p:nvSpPr>
          <p:cNvPr id="5" name="TextBox 4">
            <a:extLst>
              <a:ext uri="{FF2B5EF4-FFF2-40B4-BE49-F238E27FC236}">
                <a16:creationId xmlns:a16="http://schemas.microsoft.com/office/drawing/2014/main" id="{DEA25D03-6401-4069-93FB-712133C10A91}"/>
              </a:ext>
            </a:extLst>
          </p:cNvPr>
          <p:cNvSpPr txBox="1"/>
          <p:nvPr/>
        </p:nvSpPr>
        <p:spPr>
          <a:xfrm>
            <a:off x="0" y="1524000"/>
            <a:ext cx="10294454" cy="1200329"/>
          </a:xfrm>
          <a:prstGeom prst="rect">
            <a:avLst/>
          </a:prstGeom>
          <a:noFill/>
        </p:spPr>
        <p:txBody>
          <a:bodyPr wrap="square" rtlCol="0">
            <a:spAutoFit/>
          </a:bodyPr>
          <a:lstStyle/>
          <a:p>
            <a:pPr algn="ctr"/>
            <a:r>
              <a:rPr lang="en-US" sz="3600" dirty="0"/>
              <a:t>Onyx Cave, AZ</a:t>
            </a:r>
          </a:p>
          <a:p>
            <a:pPr algn="ctr"/>
            <a:r>
              <a:rPr lang="en-US" sz="3600" dirty="0" err="1"/>
              <a:t>Escabrosa</a:t>
            </a:r>
            <a:r>
              <a:rPr lang="en-US" sz="3600" dirty="0"/>
              <a:t> Grotto of the NSS</a:t>
            </a:r>
          </a:p>
        </p:txBody>
      </p:sp>
      <p:sp>
        <p:nvSpPr>
          <p:cNvPr id="6" name="TextBox 5">
            <a:extLst>
              <a:ext uri="{FF2B5EF4-FFF2-40B4-BE49-F238E27FC236}">
                <a16:creationId xmlns:a16="http://schemas.microsoft.com/office/drawing/2014/main" id="{50E83C7E-9A5B-433C-9BC8-81C1AE7A78BE}"/>
              </a:ext>
            </a:extLst>
          </p:cNvPr>
          <p:cNvSpPr txBox="1"/>
          <p:nvPr/>
        </p:nvSpPr>
        <p:spPr>
          <a:xfrm>
            <a:off x="2571751" y="3048000"/>
            <a:ext cx="4875309" cy="1754326"/>
          </a:xfrm>
          <a:prstGeom prst="rect">
            <a:avLst/>
          </a:prstGeom>
          <a:noFill/>
        </p:spPr>
        <p:txBody>
          <a:bodyPr wrap="square" rtlCol="0">
            <a:spAutoFit/>
          </a:bodyPr>
          <a:lstStyle/>
          <a:p>
            <a:pPr marL="321480" indent="-321480">
              <a:buFont typeface="Arial" panose="020B0604020202020204" pitchFamily="34" charset="0"/>
              <a:buChar char="•"/>
            </a:pPr>
            <a:r>
              <a:rPr lang="en-US" dirty="0"/>
              <a:t>Original slide program S740</a:t>
            </a:r>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Script transcribed by Alex </a:t>
            </a:r>
            <a:r>
              <a:rPr lang="en-US" dirty="0" err="1"/>
              <a:t>Sproul</a:t>
            </a:r>
            <a:endParaRPr lang="en-US" dirty="0"/>
          </a:p>
          <a:p>
            <a:pPr marL="321480" indent="-321480">
              <a:buFont typeface="Arial" panose="020B0604020202020204" pitchFamily="34" charset="0"/>
              <a:buChar char="•"/>
            </a:pPr>
            <a:r>
              <a:rPr lang="en-US" dirty="0"/>
              <a:t>PowerPoint program created by Jim </a:t>
            </a:r>
            <a:r>
              <a:rPr lang="en-US" dirty="0" err="1"/>
              <a:t>McConkey</a:t>
            </a:r>
            <a:endParaRPr lang="en-US" dirty="0"/>
          </a:p>
          <a:p>
            <a:pPr marL="321480" indent="-321480">
              <a:buFont typeface="Arial" panose="020B0604020202020204" pitchFamily="34" charset="0"/>
              <a:buChar char="•"/>
            </a:pPr>
            <a:r>
              <a:rPr lang="en-US" dirty="0"/>
              <a:t>78 slides, with script in presenter notes</a:t>
            </a:r>
          </a:p>
          <a:p>
            <a:pPr marL="321480" indent="-321480">
              <a:buFont typeface="Arial" panose="020B0604020202020204" pitchFamily="34" charset="0"/>
              <a:buChar char="•"/>
            </a:pPr>
            <a:r>
              <a:rPr lang="en-US" dirty="0"/>
              <a:t>PowerPoint created 2/09/2021</a:t>
            </a:r>
          </a:p>
        </p:txBody>
      </p:sp>
      <p:cxnSp>
        <p:nvCxnSpPr>
          <p:cNvPr id="7" name="Straight Connector 6">
            <a:extLst>
              <a:ext uri="{FF2B5EF4-FFF2-40B4-BE49-F238E27FC236}">
                <a16:creationId xmlns:a16="http://schemas.microsoft.com/office/drawing/2014/main"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7.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0 Onyx Cave AZ PP- 08.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2272</Words>
  <Application>Microsoft Office PowerPoint</Application>
  <PresentationFormat>35mm Slides</PresentationFormat>
  <Paragraphs>178</Paragraphs>
  <Slides>78</Slides>
  <Notes>77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David Socky</cp:lastModifiedBy>
  <cp:revision>4</cp:revision>
  <dcterms:created xsi:type="dcterms:W3CDTF">2021-02-09T19:37:10Z</dcterms:created>
  <dcterms:modified xsi:type="dcterms:W3CDTF">2021-02-12T20:18:21Z</dcterms:modified>
</cp:coreProperties>
</file>